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8350"/>
  <p:notesSz cx="6950075" cy="9236075"/>
  <p:embeddedFontLst>
    <p:embeddedFont>
      <p:font typeface="Inter"/>
      <p:regular r:id="rId20"/>
      <p:bold r:id="rId21"/>
    </p:embeddedFont>
    <p:embeddedFont>
      <p:font typeface="Arial Black"/>
      <p:regular r:id="rId22"/>
    </p:embeddedFont>
    <p:embeddedFont>
      <p:font typeface="Inter-Regular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2744C8-9900-4F93-8BBC-FCE937B58F13}">
  <a:tblStyle styleId="{112744C8-9900-4F93-8BBC-FCE937B58F1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regular.fntdata"/><Relationship Id="rId22" Type="http://schemas.openxmlformats.org/officeDocument/2006/relationships/font" Target="fonts/ArialBlack-regular.fntdata"/><Relationship Id="rId21" Type="http://schemas.openxmlformats.org/officeDocument/2006/relationships/font" Target="fonts/Inter-bold.fntdata"/><Relationship Id="rId24" Type="http://schemas.openxmlformats.org/officeDocument/2006/relationships/font" Target="fonts/Inter-Regular-bold.fntdata"/><Relationship Id="rId23" Type="http://schemas.openxmlformats.org/officeDocument/2006/relationships/font" Target="fonts/Inter-Regula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10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7" name="Google Shape;257;p11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4" name="Google Shape;264;p1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11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8" name="Google Shape;78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"/>
                <a:ea typeface="Inter"/>
                <a:cs typeface="Inter"/>
                <a:sym typeface="Inter"/>
              </a:defRPr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"/>
                <a:ea typeface="Inter"/>
                <a:cs typeface="Inter"/>
                <a:sym typeface="Inter"/>
              </a:defRPr>
            </a:lvl3pPr>
            <a:lvl4pPr indent="-299719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4pPr>
            <a:lvl5pPr indent="-29972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"/>
                <a:ea typeface="Inter"/>
                <a:cs typeface="Inter"/>
                <a:sym typeface="Inter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b="0" i="0" lang="en-US" sz="11200" u="none" cap="none" strike="noStrike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Google Shape;98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9" name="Google Shape;9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4" name="Google Shape;10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Google Shape;46;p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0" name="Google Shape;50;p6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7" name="Google Shape;5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9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61" name="Google Shape;6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Google Shape;69;p10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72" name="Google Shape;72;p10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11.jpg"/><Relationship Id="rId5" Type="http://schemas.openxmlformats.org/officeDocument/2006/relationships/image" Target="../media/image9.png"/><Relationship Id="rId6" Type="http://schemas.openxmlformats.org/officeDocument/2006/relationships/image" Target="../media/image8.png"/><Relationship Id="rId7" Type="http://schemas.openxmlformats.org/officeDocument/2006/relationships/image" Target="../media/image10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CO_IF_22316_UO4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Jaishree Anerao,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04 July 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TYPES OF POLYMORPHISM</a:t>
            </a:r>
            <a:endParaRPr/>
          </a:p>
        </p:txBody>
      </p:sp>
      <p:sp>
        <p:nvSpPr>
          <p:cNvPr id="237" name="Google Shape;237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8" name="Google Shape;238;p36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9" name="Google Shape;239;p36"/>
          <p:cNvSpPr/>
          <p:nvPr/>
        </p:nvSpPr>
        <p:spPr>
          <a:xfrm>
            <a:off x="5023168" y="1515154"/>
            <a:ext cx="2552700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POLYMORPHISM</a:t>
            </a:r>
            <a:endParaRPr/>
          </a:p>
        </p:txBody>
      </p:sp>
      <p:cxnSp>
        <p:nvCxnSpPr>
          <p:cNvPr id="240" name="Google Shape;240;p36"/>
          <p:cNvCxnSpPr>
            <a:stCxn id="239" idx="2"/>
          </p:cNvCxnSpPr>
          <p:nvPr/>
        </p:nvCxnSpPr>
        <p:spPr>
          <a:xfrm>
            <a:off x="6299518" y="2061254"/>
            <a:ext cx="0" cy="5841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41" name="Google Shape;241;p36"/>
          <p:cNvCxnSpPr/>
          <p:nvPr/>
        </p:nvCxnSpPr>
        <p:spPr>
          <a:xfrm>
            <a:off x="2787968" y="2645454"/>
            <a:ext cx="7251700" cy="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42" name="Google Shape;242;p36"/>
          <p:cNvCxnSpPr/>
          <p:nvPr/>
        </p:nvCxnSpPr>
        <p:spPr>
          <a:xfrm>
            <a:off x="2787968" y="2645454"/>
            <a:ext cx="0" cy="495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43" name="Google Shape;243;p36"/>
          <p:cNvSpPr/>
          <p:nvPr/>
        </p:nvSpPr>
        <p:spPr>
          <a:xfrm>
            <a:off x="1511618" y="3150914"/>
            <a:ext cx="2552700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COMPILE TIME</a:t>
            </a:r>
            <a:endParaRPr/>
          </a:p>
        </p:txBody>
      </p:sp>
      <p:sp>
        <p:nvSpPr>
          <p:cNvPr id="244" name="Google Shape;244;p36"/>
          <p:cNvSpPr/>
          <p:nvPr/>
        </p:nvSpPr>
        <p:spPr>
          <a:xfrm>
            <a:off x="8750618" y="3148730"/>
            <a:ext cx="2552700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RUN TIME</a:t>
            </a:r>
            <a:endParaRPr/>
          </a:p>
        </p:txBody>
      </p:sp>
      <p:sp>
        <p:nvSpPr>
          <p:cNvPr id="245" name="Google Shape;245;p36"/>
          <p:cNvSpPr/>
          <p:nvPr/>
        </p:nvSpPr>
        <p:spPr>
          <a:xfrm>
            <a:off x="224602" y="4782661"/>
            <a:ext cx="2020764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FUNCTION OVERLOADING</a:t>
            </a:r>
            <a:endParaRPr/>
          </a:p>
        </p:txBody>
      </p:sp>
      <p:sp>
        <p:nvSpPr>
          <p:cNvPr id="246" name="Google Shape;246;p36"/>
          <p:cNvSpPr/>
          <p:nvPr/>
        </p:nvSpPr>
        <p:spPr>
          <a:xfrm>
            <a:off x="3435033" y="4774330"/>
            <a:ext cx="1862296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OPERATOR  OVERLOADING</a:t>
            </a:r>
            <a:endParaRPr/>
          </a:p>
        </p:txBody>
      </p:sp>
      <p:sp>
        <p:nvSpPr>
          <p:cNvPr id="247" name="Google Shape;247;p36"/>
          <p:cNvSpPr/>
          <p:nvPr/>
        </p:nvSpPr>
        <p:spPr>
          <a:xfrm>
            <a:off x="8763318" y="4774330"/>
            <a:ext cx="2552700" cy="546100"/>
          </a:xfrm>
          <a:prstGeom prst="rect">
            <a:avLst/>
          </a:prstGeom>
          <a:gradFill>
            <a:gsLst>
              <a:gs pos="0">
                <a:srgbClr val="0090FF"/>
              </a:gs>
              <a:gs pos="100000">
                <a:srgbClr val="76BC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VIRTUAL FUNCTION</a:t>
            </a:r>
            <a:endParaRPr/>
          </a:p>
        </p:txBody>
      </p:sp>
      <p:cxnSp>
        <p:nvCxnSpPr>
          <p:cNvPr id="248" name="Google Shape;248;p36"/>
          <p:cNvCxnSpPr/>
          <p:nvPr/>
        </p:nvCxnSpPr>
        <p:spPr>
          <a:xfrm>
            <a:off x="2804615" y="3694830"/>
            <a:ext cx="0" cy="584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49" name="Google Shape;249;p36"/>
          <p:cNvCxnSpPr/>
          <p:nvPr/>
        </p:nvCxnSpPr>
        <p:spPr>
          <a:xfrm>
            <a:off x="1234984" y="4287361"/>
            <a:ext cx="3174875" cy="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0" name="Google Shape;250;p36"/>
          <p:cNvCxnSpPr/>
          <p:nvPr/>
        </p:nvCxnSpPr>
        <p:spPr>
          <a:xfrm>
            <a:off x="1236889" y="4279030"/>
            <a:ext cx="0" cy="495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1" name="Google Shape;251;p36"/>
          <p:cNvCxnSpPr/>
          <p:nvPr/>
        </p:nvCxnSpPr>
        <p:spPr>
          <a:xfrm>
            <a:off x="4409859" y="4287361"/>
            <a:ext cx="0" cy="495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2" name="Google Shape;252;p36"/>
          <p:cNvCxnSpPr>
            <a:endCxn id="247" idx="0"/>
          </p:cNvCxnSpPr>
          <p:nvPr/>
        </p:nvCxnSpPr>
        <p:spPr>
          <a:xfrm>
            <a:off x="10026768" y="3694930"/>
            <a:ext cx="12900" cy="10794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53" name="Google Shape;253;p36"/>
          <p:cNvCxnSpPr/>
          <p:nvPr/>
        </p:nvCxnSpPr>
        <p:spPr>
          <a:xfrm>
            <a:off x="10026968" y="2655614"/>
            <a:ext cx="0" cy="495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COMPILE TIME POLYMORPHISM</a:t>
            </a:r>
            <a:endParaRPr/>
          </a:p>
        </p:txBody>
      </p:sp>
      <p:sp>
        <p:nvSpPr>
          <p:cNvPr id="260" name="Google Shape;260;p3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In Compile time Polymorphism or static polymorphism</a:t>
            </a:r>
            <a:r>
              <a:rPr lang="en-US"/>
              <a:t>, the response to a function is determined at the compile time.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linking of a function with an object during compile time is called early binding or static binding.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compile time polymorphism is achieved by function overloading and operator overloading.</a:t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8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RUN TIME POLYMORPHISM</a:t>
            </a:r>
            <a:endParaRPr/>
          </a:p>
        </p:txBody>
      </p:sp>
      <p:sp>
        <p:nvSpPr>
          <p:cNvPr id="267" name="Google Shape;267;p38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Runtime polymorphism</a:t>
            </a:r>
            <a:r>
              <a:rPr lang="en-US"/>
              <a:t> or </a:t>
            </a:r>
            <a:r>
              <a:rPr b="1" lang="en-US"/>
              <a:t>Dynamic Method Dispatch</a:t>
            </a:r>
            <a:r>
              <a:rPr lang="en-US"/>
              <a:t> is a process in which a call to an overridden method is resolved at runtime rather than compile-time.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run time polymorphism is achieved by Function overriding.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Basically the function is resolved at run time.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It is also known as late binding.</a:t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Difference between Compile time and Runtime Polymorphism</a:t>
            </a:r>
            <a:endParaRPr/>
          </a:p>
        </p:txBody>
      </p:sp>
      <p:sp>
        <p:nvSpPr>
          <p:cNvPr id="273" name="Google Shape;273;p39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>
                <a:solidFill>
                  <a:schemeClr val="accent3"/>
                </a:solidFill>
              </a:rPr>
              <a:t>Compile Time  </a:t>
            </a:r>
            <a:endParaRPr>
              <a:solidFill>
                <a:schemeClr val="accent3"/>
              </a:solidFill>
            </a:endParaRPr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In this polymorphism, an object is bound to its function call at compile time.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Function to be called is unknown until appropriate selection is made.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This does not require use of pointers to object.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Function calls execution are faster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Also called as early binding, Static binding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It is implemented with operator overloading or function overloading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4" name="Google Shape;274;p39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Char char="►"/>
            </a:pPr>
            <a:r>
              <a:rPr lang="en-US" sz="2000">
                <a:solidFill>
                  <a:schemeClr val="accent3"/>
                </a:solidFill>
              </a:rPr>
              <a:t>Runtime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In this polymorphism, selection of appropriate function is done at run time.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Functions to be called are known well before.</a:t>
            </a:r>
            <a:endParaRPr sz="1600"/>
          </a:p>
          <a:p>
            <a:pPr indent="-22860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This requires use of pointers to object 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Function calls execution are slower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Also called as late binding, dynamic binding. </a:t>
            </a:r>
            <a:endParaRPr/>
          </a:p>
          <a:p>
            <a:pPr indent="-308610" lvl="1" marL="9144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260"/>
              <a:buChar char="►"/>
            </a:pPr>
            <a:r>
              <a:rPr lang="en-US"/>
              <a:t>It is implemented with virtual function.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Unit 04 :</a:t>
            </a:r>
            <a:br>
              <a:rPr lang="en-US"/>
            </a:br>
            <a:r>
              <a:rPr lang="en-US"/>
              <a:t>Pointers and Polymorphism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694224" y="161893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/>
              <a:t>Unit Outcome 2 : Use function overloading to solve the given problem</a:t>
            </a:r>
            <a:br>
              <a:rPr lang="en-US" sz="3200"/>
            </a:br>
            <a:r>
              <a:rPr lang="en-US" sz="3200"/>
              <a:t>Unit Outcome 3 : Use operator  overloading to solve the given problem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695008" y="1913573"/>
            <a:ext cx="5850143" cy="12353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Outcome 1 : student will be able to use different types of Polymorphism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{112744C8-9900-4F93-8BBC-FCE937B58F13}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Introduction to polymorphism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400" u="none" cap="none" strike="noStrike"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600"/>
                        <a:buFont typeface="Arial"/>
                        <a:buNone/>
                      </a:pPr>
                      <a:r>
                        <a:rPr b="0" lang="en-US" sz="16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Types of polymorphism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Jaishree Sudhakar Anerao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Concept of polymorphism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83" name="Google Shape;18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400" y="1971040"/>
            <a:ext cx="6594127" cy="3411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Learning Objective/ Key learning</a:t>
            </a:r>
            <a:endParaRPr/>
          </a:p>
        </p:txBody>
      </p:sp>
      <p:sp>
        <p:nvSpPr>
          <p:cNvPr id="189" name="Google Shape;189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To describe the working of polymorphism.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/>
              <a:t>Do you know types of polymorphism?</a:t>
            </a:r>
            <a:endParaRPr/>
          </a:p>
          <a:p>
            <a:pPr indent="0" lvl="0" marL="1397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Concept Explanation: </a:t>
            </a:r>
            <a:r>
              <a:rPr b="1" lang="en-US"/>
              <a:t>Polymorphism</a:t>
            </a:r>
            <a:endParaRPr/>
          </a:p>
        </p:txBody>
      </p:sp>
      <p:sp>
        <p:nvSpPr>
          <p:cNvPr id="196" name="Google Shape;196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b="1" lang="en-US">
                <a:solidFill>
                  <a:schemeClr val="accent5"/>
                </a:solidFill>
              </a:rPr>
              <a:t>Polymorphism</a:t>
            </a:r>
            <a:r>
              <a:rPr lang="en-US"/>
              <a:t> is the ability of an </a:t>
            </a:r>
            <a:r>
              <a:rPr b="1" lang="en-US">
                <a:solidFill>
                  <a:schemeClr val="accent5"/>
                </a:solidFill>
              </a:rPr>
              <a:t>object</a:t>
            </a:r>
            <a:r>
              <a:rPr lang="en-US"/>
              <a:t> to take on </a:t>
            </a:r>
            <a:r>
              <a:rPr b="1" lang="en-US">
                <a:solidFill>
                  <a:schemeClr val="accent5"/>
                </a:solidFill>
              </a:rPr>
              <a:t>many forms</a:t>
            </a:r>
            <a:r>
              <a:rPr lang="en-US"/>
              <a:t>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most common use of polymorphism in OOP occurs when a parent class reference is used to refer to a child class object.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>
                <a:solidFill>
                  <a:srgbClr val="FF0000"/>
                </a:solidFill>
              </a:rPr>
              <a:t>Polymorphism</a:t>
            </a:r>
            <a:r>
              <a:rPr lang="en-US"/>
              <a:t> can be </a:t>
            </a:r>
            <a:r>
              <a:rPr lang="en-US">
                <a:solidFill>
                  <a:srgbClr val="FF0000"/>
                </a:solidFill>
              </a:rPr>
              <a:t>static </a:t>
            </a:r>
            <a:r>
              <a:rPr lang="en-US"/>
              <a:t>or </a:t>
            </a:r>
            <a:r>
              <a:rPr lang="en-US">
                <a:solidFill>
                  <a:srgbClr val="FF0000"/>
                </a:solidFill>
              </a:rPr>
              <a:t>dynamic</a:t>
            </a:r>
            <a:r>
              <a:rPr lang="en-US"/>
              <a:t>.</a:t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p34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34"/>
          <p:cNvSpPr/>
          <p:nvPr/>
        </p:nvSpPr>
        <p:spPr>
          <a:xfrm>
            <a:off x="1900928" y="3380995"/>
            <a:ext cx="500015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POLYMORPHISM</a:t>
            </a:r>
            <a:endParaRPr b="1" i="0" sz="54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4"/>
          <p:cNvSpPr/>
          <p:nvPr/>
        </p:nvSpPr>
        <p:spPr>
          <a:xfrm rot="5400000">
            <a:off x="5177357" y="2704991"/>
            <a:ext cx="429652" cy="3628320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4"/>
          <p:cNvSpPr/>
          <p:nvPr/>
        </p:nvSpPr>
        <p:spPr>
          <a:xfrm rot="5400000">
            <a:off x="2360101" y="3647436"/>
            <a:ext cx="436741" cy="1736341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4"/>
          <p:cNvSpPr/>
          <p:nvPr/>
        </p:nvSpPr>
        <p:spPr>
          <a:xfrm>
            <a:off x="1362615" y="4733977"/>
            <a:ext cx="2285011" cy="784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endParaRPr/>
          </a:p>
        </p:txBody>
      </p:sp>
      <p:sp>
        <p:nvSpPr>
          <p:cNvPr id="202" name="Google Shape;202;p34"/>
          <p:cNvSpPr/>
          <p:nvPr/>
        </p:nvSpPr>
        <p:spPr>
          <a:xfrm>
            <a:off x="4400323" y="4733977"/>
            <a:ext cx="1937325" cy="784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5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FORMS</a:t>
            </a:r>
            <a:endParaRPr/>
          </a:p>
        </p:txBody>
      </p:sp>
      <p:sp>
        <p:nvSpPr>
          <p:cNvPr id="203" name="Google Shape;203;p34"/>
          <p:cNvSpPr/>
          <p:nvPr/>
        </p:nvSpPr>
        <p:spPr>
          <a:xfrm>
            <a:off x="8196569" y="3216091"/>
            <a:ext cx="2710918" cy="729046"/>
          </a:xfrm>
          <a:prstGeom prst="wave">
            <a:avLst>
              <a:gd fmla="val 12500" name="adj1"/>
              <a:gd fmla="val 0" name="adj2"/>
            </a:avLst>
          </a:prstGeom>
          <a:solidFill>
            <a:srgbClr val="FFC000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Divide it two parts</a:t>
            </a:r>
            <a:endParaRPr/>
          </a:p>
        </p:txBody>
      </p:sp>
      <p:cxnSp>
        <p:nvCxnSpPr>
          <p:cNvPr id="204" name="Google Shape;204;p34"/>
          <p:cNvCxnSpPr/>
          <p:nvPr/>
        </p:nvCxnSpPr>
        <p:spPr>
          <a:xfrm flipH="1">
            <a:off x="7336509" y="3625989"/>
            <a:ext cx="860061" cy="36788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Example of Polymorphism</a:t>
            </a:r>
            <a:endParaRPr/>
          </a:p>
        </p:txBody>
      </p:sp>
      <p:sp>
        <p:nvSpPr>
          <p:cNvPr id="211" name="Google Shape;211;p3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3200"/>
          </a:p>
          <a:p>
            <a:pPr indent="-355600" lvl="0" marL="355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3200"/>
          </a:p>
          <a:p>
            <a:pPr indent="-355600" lvl="0" marL="355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3200"/>
          </a:p>
        </p:txBody>
      </p:sp>
      <p:sp>
        <p:nvSpPr>
          <p:cNvPr id="212" name="Google Shape;212;p35"/>
          <p:cNvSpPr txBox="1"/>
          <p:nvPr/>
        </p:nvSpPr>
        <p:spPr>
          <a:xfrm>
            <a:off x="9974324" y="4837976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"/>
              <a:buNone/>
            </a:pPr>
            <a:fld id="{00000000-1234-1234-1234-123412341234}" type="slidenum">
              <a:rPr b="0" i="0" lang="en-US" sz="2800" u="none" cap="none" strike="noStrike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‹#›</a:t>
            </a:fld>
            <a:endParaRPr b="0" i="0" sz="2800" u="none" cap="none" strike="noStrike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Thumb Image - Happy Family Cartoon, HD Png Download - kindpng" id="213" name="Google Shape;21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79328" y="2659478"/>
            <a:ext cx="1989992" cy="16143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ee Cartoon Man Transparent, Download Free Clip Art, Free Clip ..." id="214" name="Google Shape;214;p35"/>
          <p:cNvPicPr preferRelativeResize="0"/>
          <p:nvPr/>
        </p:nvPicPr>
        <p:blipFill rotWithShape="1">
          <a:blip r:embed="rId4">
            <a:alphaModFix/>
          </a:blip>
          <a:srcRect b="33703" l="0" r="0" t="0"/>
          <a:stretch/>
        </p:blipFill>
        <p:spPr>
          <a:xfrm>
            <a:off x="5026883" y="1853534"/>
            <a:ext cx="1660949" cy="220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24844" y="1000989"/>
            <a:ext cx="1895475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81380" y="1278281"/>
            <a:ext cx="10668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145527" y="4825927"/>
            <a:ext cx="1400175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487270" y="3881754"/>
            <a:ext cx="1200150" cy="2181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5"/>
          <p:cNvSpPr/>
          <p:nvPr/>
        </p:nvSpPr>
        <p:spPr>
          <a:xfrm>
            <a:off x="4497543" y="4371278"/>
            <a:ext cx="2773052" cy="466698"/>
          </a:xfrm>
          <a:prstGeom prst="rect">
            <a:avLst/>
          </a:prstGeom>
          <a:solidFill>
            <a:schemeClr val="accent3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Polymorphism</a:t>
            </a:r>
            <a:endParaRPr/>
          </a:p>
        </p:txBody>
      </p:sp>
      <p:cxnSp>
        <p:nvCxnSpPr>
          <p:cNvPr id="220" name="Google Shape;220;p35"/>
          <p:cNvCxnSpPr/>
          <p:nvPr/>
        </p:nvCxnSpPr>
        <p:spPr>
          <a:xfrm flipH="1">
            <a:off x="3744672" y="3611880"/>
            <a:ext cx="1136688" cy="699676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1" name="Google Shape;221;p35"/>
          <p:cNvCxnSpPr/>
          <p:nvPr/>
        </p:nvCxnSpPr>
        <p:spPr>
          <a:xfrm rot="10800000">
            <a:off x="3629889" y="2429079"/>
            <a:ext cx="1215286" cy="373202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2" name="Google Shape;222;p35"/>
          <p:cNvCxnSpPr/>
          <p:nvPr/>
        </p:nvCxnSpPr>
        <p:spPr>
          <a:xfrm flipH="1" rot="10800000">
            <a:off x="6869540" y="1667770"/>
            <a:ext cx="1273596" cy="841807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3" name="Google Shape;223;p35"/>
          <p:cNvCxnSpPr/>
          <p:nvPr/>
        </p:nvCxnSpPr>
        <p:spPr>
          <a:xfrm flipH="1" rot="10800000">
            <a:off x="6833355" y="3130401"/>
            <a:ext cx="2047244" cy="29953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4" name="Google Shape;224;p35"/>
          <p:cNvCxnSpPr/>
          <p:nvPr/>
        </p:nvCxnSpPr>
        <p:spPr>
          <a:xfrm>
            <a:off x="6815252" y="3873084"/>
            <a:ext cx="1651436" cy="874417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25" name="Google Shape;225;p35"/>
          <p:cNvSpPr/>
          <p:nvPr/>
        </p:nvSpPr>
        <p:spPr>
          <a:xfrm rot="10800000">
            <a:off x="5026882" y="5118409"/>
            <a:ext cx="2600550" cy="874417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CCF4F3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rPr>
              <a:t>Different roles by a person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5"/>
          <p:cNvSpPr/>
          <p:nvPr/>
        </p:nvSpPr>
        <p:spPr>
          <a:xfrm>
            <a:off x="10083730" y="993579"/>
            <a:ext cx="1895475" cy="734515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Businessman </a:t>
            </a:r>
            <a:endParaRPr/>
          </a:p>
        </p:txBody>
      </p:sp>
      <p:sp>
        <p:nvSpPr>
          <p:cNvPr id="227" name="Google Shape;227;p35"/>
          <p:cNvSpPr/>
          <p:nvPr/>
        </p:nvSpPr>
        <p:spPr>
          <a:xfrm>
            <a:off x="10459724" y="2183241"/>
            <a:ext cx="1795817" cy="5904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Family head </a:t>
            </a:r>
            <a:endParaRPr/>
          </a:p>
        </p:txBody>
      </p:sp>
      <p:sp>
        <p:nvSpPr>
          <p:cNvPr id="228" name="Google Shape;228;p35"/>
          <p:cNvSpPr/>
          <p:nvPr/>
        </p:nvSpPr>
        <p:spPr>
          <a:xfrm>
            <a:off x="9204487" y="4684128"/>
            <a:ext cx="2151814" cy="874417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Customer </a:t>
            </a:r>
            <a:endParaRPr/>
          </a:p>
        </p:txBody>
      </p:sp>
      <p:sp>
        <p:nvSpPr>
          <p:cNvPr id="229" name="Google Shape;229;p35"/>
          <p:cNvSpPr/>
          <p:nvPr/>
        </p:nvSpPr>
        <p:spPr>
          <a:xfrm>
            <a:off x="179084" y="1164801"/>
            <a:ext cx="2151814" cy="874417"/>
          </a:xfrm>
          <a:prstGeom prst="cloudCallout">
            <a:avLst>
              <a:gd fmla="val 56382" name="adj1"/>
              <a:gd fmla="val 52298" name="adj2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Salesman</a:t>
            </a:r>
            <a:endParaRPr/>
          </a:p>
        </p:txBody>
      </p:sp>
      <p:sp>
        <p:nvSpPr>
          <p:cNvPr id="230" name="Google Shape;230;p35"/>
          <p:cNvSpPr/>
          <p:nvPr/>
        </p:nvSpPr>
        <p:spPr>
          <a:xfrm>
            <a:off x="178137" y="4068253"/>
            <a:ext cx="2151814" cy="874417"/>
          </a:xfrm>
          <a:prstGeom prst="cloudCallout">
            <a:avLst>
              <a:gd fmla="val 56382" name="adj1"/>
              <a:gd fmla="val 52298" name="adj2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Employee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